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81" d="100"/>
          <a:sy n="81" d="100"/>
        </p:scale>
        <p:origin x="290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A842-4923-4823-B608-2CABB52BBA58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C01AE-2553-4D3C-877E-C39E78C9AA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390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A842-4923-4823-B608-2CABB52BBA58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C01AE-2553-4D3C-877E-C39E78C9AA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067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A842-4923-4823-B608-2CABB52BBA58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C01AE-2553-4D3C-877E-C39E78C9AA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990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A842-4923-4823-B608-2CABB52BBA58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C01AE-2553-4D3C-877E-C39E78C9AA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246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A842-4923-4823-B608-2CABB52BBA58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C01AE-2553-4D3C-877E-C39E78C9AA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715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A842-4923-4823-B608-2CABB52BBA58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C01AE-2553-4D3C-877E-C39E78C9AA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02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A842-4923-4823-B608-2CABB52BBA58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C01AE-2553-4D3C-877E-C39E78C9AA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A842-4923-4823-B608-2CABB52BBA58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C01AE-2553-4D3C-877E-C39E78C9AA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089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A842-4923-4823-B608-2CABB52BBA58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C01AE-2553-4D3C-877E-C39E78C9AA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554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A842-4923-4823-B608-2CABB52BBA58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C01AE-2553-4D3C-877E-C39E78C9AA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966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A842-4923-4823-B608-2CABB52BBA58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C01AE-2553-4D3C-877E-C39E78C9AA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859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43A842-4923-4823-B608-2CABB52BBA58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3C01AE-2553-4D3C-877E-C39E78C9AA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535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ED8656D-95BA-7147-57D5-8A880F7E224E}"/>
              </a:ext>
            </a:extLst>
          </p:cNvPr>
          <p:cNvSpPr txBox="1"/>
          <p:nvPr/>
        </p:nvSpPr>
        <p:spPr>
          <a:xfrm>
            <a:off x="237506" y="273132"/>
            <a:ext cx="56051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  <a:latin typeface="Rockwell" panose="02060603020205020403" pitchFamily="18" charset="0"/>
              </a:rPr>
              <a:t>Beef U </a:t>
            </a:r>
            <a:r>
              <a:rPr lang="en-US" sz="2000" b="1" dirty="0">
                <a:latin typeface="Rockwell" panose="02060603020205020403" pitchFamily="18" charset="0"/>
              </a:rPr>
              <a:t>– Raising Beef Quiz</a:t>
            </a:r>
          </a:p>
        </p:txBody>
      </p:sp>
      <p:pic>
        <p:nvPicPr>
          <p:cNvPr id="7" name="Picture 6" descr="A red and black sign&#10;&#10;Description automatically generated">
            <a:extLst>
              <a:ext uri="{FF2B5EF4-FFF2-40B4-BE49-F238E27FC236}">
                <a16:creationId xmlns:a16="http://schemas.microsoft.com/office/drawing/2014/main" id="{CBE19E57-6359-606E-A513-D85B693D65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8050" y="8429315"/>
            <a:ext cx="990483" cy="584385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29FF1B8-51FD-6E15-6BC4-A6D317612CFB}"/>
              </a:ext>
            </a:extLst>
          </p:cNvPr>
          <p:cNvCxnSpPr/>
          <p:nvPr/>
        </p:nvCxnSpPr>
        <p:spPr>
          <a:xfrm>
            <a:off x="332510" y="673242"/>
            <a:ext cx="5795157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B9AF438A-D02E-BE93-1136-CB3E7364349E}"/>
              </a:ext>
            </a:extLst>
          </p:cNvPr>
          <p:cNvSpPr txBox="1"/>
          <p:nvPr/>
        </p:nvSpPr>
        <p:spPr>
          <a:xfrm>
            <a:off x="237506" y="756369"/>
            <a:ext cx="60207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0" dirty="0">
                <a:solidFill>
                  <a:srgbClr val="000000"/>
                </a:solidFill>
                <a:effectLst/>
                <a:latin typeface="Proxima Nova" panose="02000506030000020004" pitchFamily="50" charset="0"/>
                <a:ea typeface="Calibri" panose="020F0502020204030204" pitchFamily="34" charset="0"/>
                <a:cs typeface="Calibri" panose="020F0502020204030204" pitchFamily="34" charset="0"/>
              </a:rPr>
              <a:t>1. What percentage of beef farms and ranches are family owned?</a:t>
            </a:r>
            <a:endParaRPr lang="en-US" sz="1400" dirty="0">
              <a:latin typeface="Proxima Nova" panose="02000506030000020004" pitchFamily="50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2A1E563-892E-BE9B-B9B9-E4EC14A318B2}"/>
              </a:ext>
            </a:extLst>
          </p:cNvPr>
          <p:cNvSpPr txBox="1"/>
          <p:nvPr/>
        </p:nvSpPr>
        <p:spPr>
          <a:xfrm>
            <a:off x="237506" y="1171024"/>
            <a:ext cx="48451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22%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48%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74%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91%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05E9CEA-18CE-DECB-529D-44C408053542}"/>
              </a:ext>
            </a:extLst>
          </p:cNvPr>
          <p:cNvSpPr txBox="1"/>
          <p:nvPr/>
        </p:nvSpPr>
        <p:spPr>
          <a:xfrm>
            <a:off x="237506" y="2232009"/>
            <a:ext cx="60207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0" dirty="0">
                <a:solidFill>
                  <a:srgbClr val="000000"/>
                </a:solidFill>
                <a:effectLst/>
                <a:latin typeface="Proxima Nova" panose="02000506030000020004" pitchFamily="50" charset="0"/>
                <a:ea typeface="Calibri" panose="020F0502020204030204" pitchFamily="34" charset="0"/>
                <a:cs typeface="Calibri" panose="020F0502020204030204" pitchFamily="34" charset="0"/>
              </a:rPr>
              <a:t>2. Match the type of cattle with the proper definition.</a:t>
            </a:r>
            <a:endParaRPr lang="en-US" sz="1400" dirty="0">
              <a:latin typeface="Proxima Nova" panose="02000506030000020004" pitchFamily="50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A6F6354-B8E8-59B0-7202-A9837E468D45}"/>
              </a:ext>
            </a:extLst>
          </p:cNvPr>
          <p:cNvSpPr txBox="1"/>
          <p:nvPr/>
        </p:nvSpPr>
        <p:spPr>
          <a:xfrm>
            <a:off x="237506" y="2600102"/>
            <a:ext cx="203068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Cow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Heifer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Bull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Steer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Calf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153821F-95A2-3C1D-3048-550532B61436}"/>
              </a:ext>
            </a:extLst>
          </p:cNvPr>
          <p:cNvSpPr txBox="1"/>
          <p:nvPr/>
        </p:nvSpPr>
        <p:spPr>
          <a:xfrm>
            <a:off x="237506" y="3985095"/>
            <a:ext cx="60207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0" dirty="0">
                <a:solidFill>
                  <a:srgbClr val="000000"/>
                </a:solidFill>
                <a:latin typeface="Proxima Nova" panose="02000506030000020004" pitchFamily="50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sz="1400" kern="0" dirty="0">
                <a:solidFill>
                  <a:srgbClr val="000000"/>
                </a:solidFill>
                <a:effectLst/>
                <a:latin typeface="Proxima Nova" panose="02000506030000020004" pitchFamily="50" charset="0"/>
                <a:ea typeface="Calibri" panose="020F0502020204030204" pitchFamily="34" charset="0"/>
                <a:cs typeface="Calibri" panose="020F0502020204030204" pitchFamily="34" charset="0"/>
              </a:rPr>
              <a:t>. Cows typically give birth to two calves per year.</a:t>
            </a:r>
            <a:endParaRPr lang="en-US" sz="1400" dirty="0">
              <a:latin typeface="Proxima Nova" panose="02000506030000020004" pitchFamily="50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F097AEC-FDBF-292F-BA7D-7B4B633232CB}"/>
              </a:ext>
            </a:extLst>
          </p:cNvPr>
          <p:cNvSpPr txBox="1"/>
          <p:nvPr/>
        </p:nvSpPr>
        <p:spPr>
          <a:xfrm>
            <a:off x="237506" y="4320039"/>
            <a:ext cx="48451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True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False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C60158E-D5A4-D599-C5BE-6756475AA590}"/>
              </a:ext>
            </a:extLst>
          </p:cNvPr>
          <p:cNvSpPr txBox="1"/>
          <p:nvPr/>
        </p:nvSpPr>
        <p:spPr>
          <a:xfrm>
            <a:off x="219693" y="5007497"/>
            <a:ext cx="60207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0" dirty="0">
                <a:solidFill>
                  <a:srgbClr val="000000"/>
                </a:solidFill>
                <a:effectLst/>
                <a:latin typeface="Proxima Nova" panose="02000506030000020004" pitchFamily="50" charset="0"/>
                <a:ea typeface="Calibri" panose="020F0502020204030204" pitchFamily="34" charset="0"/>
                <a:cs typeface="Calibri" panose="020F0502020204030204" pitchFamily="34" charset="0"/>
              </a:rPr>
              <a:t>4. Almost all beef cattle spend the majority of their lives grazing on grass.</a:t>
            </a:r>
            <a:endParaRPr lang="en-US" sz="1400" dirty="0">
              <a:latin typeface="Proxima Nova" panose="02000506030000020004" pitchFamily="50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C223DA4-D745-4DDD-24A7-19DFB66612EF}"/>
              </a:ext>
            </a:extLst>
          </p:cNvPr>
          <p:cNvSpPr txBox="1"/>
          <p:nvPr/>
        </p:nvSpPr>
        <p:spPr>
          <a:xfrm>
            <a:off x="2024741" y="2600101"/>
            <a:ext cx="423355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Female who has given birth to a calf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Female who hasn’t given birth to a calf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Intact male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Castrated male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Young cattle which have not been weaned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ACBE99-1BC3-07C6-55BB-8803AC5BD874}"/>
              </a:ext>
            </a:extLst>
          </p:cNvPr>
          <p:cNvSpPr txBox="1"/>
          <p:nvPr/>
        </p:nvSpPr>
        <p:spPr>
          <a:xfrm>
            <a:off x="237506" y="5386423"/>
            <a:ext cx="48451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True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False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45E7C5-5939-502E-AEC4-F8487746A83E}"/>
              </a:ext>
            </a:extLst>
          </p:cNvPr>
          <p:cNvSpPr txBox="1"/>
          <p:nvPr/>
        </p:nvSpPr>
        <p:spPr>
          <a:xfrm>
            <a:off x="219692" y="6029899"/>
            <a:ext cx="60207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0" dirty="0">
                <a:solidFill>
                  <a:srgbClr val="000000"/>
                </a:solidFill>
                <a:effectLst/>
                <a:latin typeface="Proxima Nova" panose="02000506030000020004" pitchFamily="50" charset="0"/>
                <a:ea typeface="Calibri" panose="020F0502020204030204" pitchFamily="34" charset="0"/>
                <a:cs typeface="Calibri" panose="020F0502020204030204" pitchFamily="34" charset="0"/>
              </a:rPr>
              <a:t>4. Approximately what percentage of land in the U.S. is pasture and rangeland?</a:t>
            </a:r>
            <a:endParaRPr lang="en-US" sz="1400" dirty="0">
              <a:latin typeface="Proxima Nova" panose="02000506030000020004" pitchFamily="50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BAFE44-74E3-A2C4-3BC0-0B8F34295F57}"/>
              </a:ext>
            </a:extLst>
          </p:cNvPr>
          <p:cNvSpPr txBox="1"/>
          <p:nvPr/>
        </p:nvSpPr>
        <p:spPr>
          <a:xfrm>
            <a:off x="237506" y="6624268"/>
            <a:ext cx="48451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3%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15%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35%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50%</a:t>
            </a:r>
          </a:p>
        </p:txBody>
      </p:sp>
    </p:spTree>
    <p:extLst>
      <p:ext uri="{BB962C8B-B14F-4D97-AF65-F5344CB8AC3E}">
        <p14:creationId xmlns:p14="http://schemas.microsoft.com/office/powerpoint/2010/main" val="22128443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red and black sign&#10;&#10;Description automatically generated">
            <a:extLst>
              <a:ext uri="{FF2B5EF4-FFF2-40B4-BE49-F238E27FC236}">
                <a16:creationId xmlns:a16="http://schemas.microsoft.com/office/drawing/2014/main" id="{CBE19E57-6359-606E-A513-D85B693D65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8050" y="8429315"/>
            <a:ext cx="990483" cy="58438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9AF438A-D02E-BE93-1136-CB3E7364349E}"/>
              </a:ext>
            </a:extLst>
          </p:cNvPr>
          <p:cNvSpPr txBox="1"/>
          <p:nvPr/>
        </p:nvSpPr>
        <p:spPr>
          <a:xfrm>
            <a:off x="237506" y="340733"/>
            <a:ext cx="60207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0" dirty="0">
                <a:solidFill>
                  <a:srgbClr val="000000"/>
                </a:solidFill>
                <a:effectLst/>
                <a:latin typeface="Proxima Nova" panose="02000506030000020004" pitchFamily="50" charset="0"/>
                <a:ea typeface="Calibri" panose="020F0502020204030204" pitchFamily="34" charset="0"/>
                <a:cs typeface="Calibri" panose="020F0502020204030204" pitchFamily="34" charset="0"/>
              </a:rPr>
              <a:t>6. Cattle in a feedyard eat a balanced diet made up of which of the following? </a:t>
            </a:r>
            <a:r>
              <a:rPr lang="en-US" sz="1400" b="1" kern="0" dirty="0">
                <a:solidFill>
                  <a:srgbClr val="000000"/>
                </a:solidFill>
                <a:effectLst/>
                <a:latin typeface="Proxima Nova" panose="02000506030000020004" pitchFamily="50" charset="0"/>
                <a:ea typeface="Calibri" panose="020F0502020204030204" pitchFamily="34" charset="0"/>
                <a:cs typeface="Calibri" panose="020F0502020204030204" pitchFamily="34" charset="0"/>
              </a:rPr>
              <a:t>Select All That Apply</a:t>
            </a:r>
            <a:endParaRPr lang="en-US" sz="1400" b="1" dirty="0">
              <a:latin typeface="Proxima Nova" panose="02000506030000020004" pitchFamily="50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2A1E563-892E-BE9B-B9B9-E4EC14A318B2}"/>
              </a:ext>
            </a:extLst>
          </p:cNvPr>
          <p:cNvSpPr txBox="1"/>
          <p:nvPr/>
        </p:nvSpPr>
        <p:spPr>
          <a:xfrm>
            <a:off x="237506" y="957268"/>
            <a:ext cx="48451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Forages, such as grass and hay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Grain, such as corn, wheat, and soybean meal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Local renewable food sources, such as tops of sugar beet plants, potato peelings, or citrus pulp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936C61-549B-519E-07A1-2894D46B3895}"/>
              </a:ext>
            </a:extLst>
          </p:cNvPr>
          <p:cNvSpPr txBox="1"/>
          <p:nvPr/>
        </p:nvSpPr>
        <p:spPr>
          <a:xfrm>
            <a:off x="237505" y="2167554"/>
            <a:ext cx="602078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0" dirty="0">
                <a:solidFill>
                  <a:srgbClr val="000000"/>
                </a:solidFill>
                <a:latin typeface="Proxima Nova" panose="02000506030000020004" pitchFamily="50" charset="0"/>
                <a:ea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en-US" sz="1400" kern="0" dirty="0">
                <a:solidFill>
                  <a:srgbClr val="000000"/>
                </a:solidFill>
                <a:effectLst/>
                <a:latin typeface="Proxima Nova" panose="02000506030000020004" pitchFamily="50" charset="0"/>
                <a:ea typeface="Calibri" panose="020F0502020204030204" pitchFamily="34" charset="0"/>
                <a:cs typeface="Calibri" panose="020F0502020204030204" pitchFamily="34" charset="0"/>
              </a:rPr>
              <a:t>. Beef Quality Assurance is a voluntary program that trains farmers and ranchers on best practices. What approximate percentage of beef in the U.S. comes from BQA certified ranches?</a:t>
            </a:r>
            <a:endParaRPr lang="en-US" sz="1400" b="1" dirty="0">
              <a:latin typeface="Proxima Nova" panose="02000506030000020004" pitchFamily="50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F1E336F-5EA8-6AB5-97D2-71327F2D240B}"/>
              </a:ext>
            </a:extLst>
          </p:cNvPr>
          <p:cNvSpPr txBox="1"/>
          <p:nvPr/>
        </p:nvSpPr>
        <p:spPr>
          <a:xfrm>
            <a:off x="237506" y="2997844"/>
            <a:ext cx="48451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25%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45%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655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85%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1936372-6A3F-CBFE-D1FC-8F428B3330F7}"/>
              </a:ext>
            </a:extLst>
          </p:cNvPr>
          <p:cNvSpPr txBox="1"/>
          <p:nvPr/>
        </p:nvSpPr>
        <p:spPr>
          <a:xfrm>
            <a:off x="237505" y="4202668"/>
            <a:ext cx="60207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0" dirty="0">
                <a:solidFill>
                  <a:srgbClr val="000000"/>
                </a:solidFill>
                <a:effectLst/>
                <a:latin typeface="Proxima Nova" panose="02000506030000020004" pitchFamily="50" charset="0"/>
                <a:ea typeface="Calibri" panose="020F0502020204030204" pitchFamily="34" charset="0"/>
                <a:cs typeface="Calibri" panose="020F0502020204030204" pitchFamily="34" charset="0"/>
              </a:rPr>
              <a:t>8. The carbon footprint of cattle raised here in the U.S. is much larger than the rest of the world.</a:t>
            </a:r>
            <a:endParaRPr lang="en-US" sz="1400" b="1" dirty="0">
              <a:latin typeface="Proxima Nova" panose="02000506030000020004" pitchFamily="50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2F12DAF-979A-45A5-6E31-F016F7CB6356}"/>
              </a:ext>
            </a:extLst>
          </p:cNvPr>
          <p:cNvSpPr txBox="1"/>
          <p:nvPr/>
        </p:nvSpPr>
        <p:spPr>
          <a:xfrm>
            <a:off x="237506" y="4818802"/>
            <a:ext cx="48451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True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False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9E28B2E-22D4-88F3-20AD-63C8895714EF}"/>
              </a:ext>
            </a:extLst>
          </p:cNvPr>
          <p:cNvSpPr txBox="1"/>
          <p:nvPr/>
        </p:nvSpPr>
        <p:spPr>
          <a:xfrm>
            <a:off x="237505" y="5499118"/>
            <a:ext cx="60207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0" dirty="0">
                <a:solidFill>
                  <a:srgbClr val="000000"/>
                </a:solidFill>
                <a:effectLst/>
                <a:latin typeface="Proxima Nova" panose="02000506030000020004" pitchFamily="50" charset="0"/>
                <a:ea typeface="Calibri" panose="020F0502020204030204" pitchFamily="34" charset="0"/>
                <a:cs typeface="Calibri" panose="020F0502020204030204" pitchFamily="34" charset="0"/>
              </a:rPr>
              <a:t>9. All farmers and ranchers, including those who raise organic beef, administer antibiotics to sick animals as it is the humane thing to do. </a:t>
            </a:r>
            <a:endParaRPr lang="en-US" sz="1400" b="1" dirty="0">
              <a:latin typeface="Proxima Nova" panose="02000506030000020004" pitchFamily="50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1B14012-B215-B7C7-09CA-0F2F11F78224}"/>
              </a:ext>
            </a:extLst>
          </p:cNvPr>
          <p:cNvSpPr txBox="1"/>
          <p:nvPr/>
        </p:nvSpPr>
        <p:spPr>
          <a:xfrm>
            <a:off x="237505" y="6115252"/>
            <a:ext cx="48451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True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False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4459D65-1788-1FB1-8ACE-30F852BB685E}"/>
              </a:ext>
            </a:extLst>
          </p:cNvPr>
          <p:cNvSpPr txBox="1"/>
          <p:nvPr/>
        </p:nvSpPr>
        <p:spPr>
          <a:xfrm>
            <a:off x="237505" y="6799833"/>
            <a:ext cx="60207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0" dirty="0">
                <a:solidFill>
                  <a:srgbClr val="000000"/>
                </a:solidFill>
                <a:effectLst/>
                <a:latin typeface="Proxima Nova" panose="02000506030000020004" pitchFamily="50" charset="0"/>
                <a:ea typeface="Calibri" panose="020F0502020204030204" pitchFamily="34" charset="0"/>
                <a:cs typeface="Calibri" panose="020F0502020204030204" pitchFamily="34" charset="0"/>
              </a:rPr>
              <a:t>10. Rank the following agricultural products by the amount of the estrogen hormone present in a serving, from lowest to highest.</a:t>
            </a:r>
            <a:endParaRPr lang="en-US" sz="1400" b="1" dirty="0">
              <a:latin typeface="Proxima Nova" panose="02000506030000020004" pitchFamily="50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20330E6-8453-3FBA-320E-4BD8AE57CACA}"/>
              </a:ext>
            </a:extLst>
          </p:cNvPr>
          <p:cNvSpPr txBox="1"/>
          <p:nvPr/>
        </p:nvSpPr>
        <p:spPr>
          <a:xfrm>
            <a:off x="237505" y="7327978"/>
            <a:ext cx="54745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_______</a:t>
            </a:r>
            <a:r>
              <a:rPr lang="en-US" sz="1400" dirty="0">
                <a:latin typeface="Proxima Nova" panose="02000506030000020004" pitchFamily="50" charset="0"/>
              </a:rPr>
              <a:t>Beef</a:t>
            </a:r>
          </a:p>
          <a:p>
            <a:r>
              <a:rPr lang="en-US" sz="1400" dirty="0">
                <a:latin typeface="Proxima Nova" panose="02000506030000020004" pitchFamily="50" charset="0"/>
              </a:rPr>
              <a:t>________Peas</a:t>
            </a:r>
          </a:p>
          <a:p>
            <a:r>
              <a:rPr lang="en-US" sz="1400" dirty="0">
                <a:latin typeface="Proxima Nova" panose="02000506030000020004" pitchFamily="50" charset="0"/>
              </a:rPr>
              <a:t>________Eggs</a:t>
            </a:r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7860241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15BAFBA6835B64194A8A93A24769B58" ma:contentTypeVersion="11" ma:contentTypeDescription="Create a new document." ma:contentTypeScope="" ma:versionID="aa99e098a1777df7be6e0cd65ad81591">
  <xsd:schema xmlns:xsd="http://www.w3.org/2001/XMLSchema" xmlns:xs="http://www.w3.org/2001/XMLSchema" xmlns:p="http://schemas.microsoft.com/office/2006/metadata/properties" xmlns:ns2="6eab71f1-d94f-4309-8619-fcff2ae9d553" xmlns:ns3="f69e88df-2e27-47b2-a282-388c706881d7" xmlns:ns4="1e7dce43-bc24-4bca-8f75-c4b51482b0e9" targetNamespace="http://schemas.microsoft.com/office/2006/metadata/properties" ma:root="true" ma:fieldsID="7142fc92ff1274a4cd5c8b37626f3664" ns2:_="" ns3:_="" ns4:_="">
    <xsd:import namespace="6eab71f1-d94f-4309-8619-fcff2ae9d553"/>
    <xsd:import namespace="f69e88df-2e27-47b2-a282-388c706881d7"/>
    <xsd:import namespace="1e7dce43-bc24-4bca-8f75-c4b51482b0e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Location" minOccurs="0"/>
                <xsd:element ref="ns4:NCBA-DocDisposition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4:TaxCatchAll" minOccurs="0"/>
                <xsd:element ref="ns2:MediaLengthInSeconds" minOccurs="0"/>
                <xsd:element ref="ns2:ARM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ab71f1-d94f-4309-8619-fcff2ae9d55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fals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false">
      <xsd:simpleType>
        <xsd:restriction base="dms:Note"/>
      </xsd:simpleType>
    </xsd:element>
    <xsd:element name="MediaServiceAutoTags" ma:index="10" nillable="true" ma:displayName="MediaServiceAutoTags" ma:internalName="MediaServiceAutoTags" ma:readOnly="fals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false">
      <xsd:simpleType>
        <xsd:restriction base="dms:Text"/>
      </xsd:simpleType>
    </xsd:element>
    <xsd:element name="MediaServiceOCR" ma:index="12" nillable="true" ma:displayName="MediaServiceOCR" ma:internalName="MediaServiceOCR" ma:readOnly="false">
      <xsd:simpleType>
        <xsd:restriction base="dms:Note">
          <xsd:maxLength value="255"/>
        </xsd:restriction>
      </xsd:simpleType>
    </xsd:element>
    <xsd:element name="MediaServiceEventHashCode" ma:index="13" nillable="true" ma:displayName="MediaServiceEventHashCode" ma:hidden="true" ma:internalName="MediaServiceEventHashCode" ma:readOnly="fals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false">
      <xsd:simpleType>
        <xsd:restriction base="dms:Text"/>
      </xsd:simpleType>
    </xsd:element>
    <xsd:element name="MediaServiceLocation" ma:index="17" nillable="true" ma:displayName="Location" ma:internalName="MediaServiceLocation" ma:readOnly="fals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false">
      <xsd:simpleType>
        <xsd:restriction base="dms:Note"/>
      </xsd:simpleType>
    </xsd:element>
    <xsd:element name="MediaServiceKeyPoints" ma:index="20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e3554f54-2b22-4105-b22e-97faa905813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ARMS" ma:index="25" nillable="true" ma:displayName="ARMS" ma:format="Dropdown" ma:internalName="ARMS">
      <xsd:simpleType>
        <xsd:restriction base="dms:Text">
          <xsd:maxLength value="255"/>
        </xsd:restriction>
      </xsd:simple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9e88df-2e27-47b2-a282-388c706881d7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7dce43-bc24-4bca-8f75-c4b51482b0e9" elementFormDefault="qualified">
    <xsd:import namespace="http://schemas.microsoft.com/office/2006/documentManagement/types"/>
    <xsd:import namespace="http://schemas.microsoft.com/office/infopath/2007/PartnerControls"/>
    <xsd:element name="NCBA-DocDisposition" ma:index="18" nillable="true" ma:displayName="NCBA-DocDisposition" ma:format="Dropdown" ma:internalName="NCBA_x002d_DocDisposition" ma:readOnly="false">
      <xsd:simpleType>
        <xsd:restriction base="dms:Choice">
          <xsd:enumeration value="Archive"/>
          <xsd:enumeration value="Delete"/>
          <xsd:enumeration value="Keep"/>
        </xsd:restriction>
      </xsd:simpleType>
    </xsd:element>
    <xsd:element name="TaxCatchAll" ma:index="23" nillable="true" ma:displayName="Taxonomy Catch All Column" ma:hidden="true" ma:list="{1727d366-8fcf-435b-9015-8aa7212d9913}" ma:internalName="TaxCatchAll" ma:showField="CatchAllData" ma:web="f69e88df-2e27-47b2-a282-388c706881d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e7dce43-bc24-4bca-8f75-c4b51482b0e9" xsi:nil="true"/>
    <MediaServiceLocation xmlns="6eab71f1-d94f-4309-8619-fcff2ae9d553" xsi:nil="true"/>
    <lcf76f155ced4ddcb4097134ff3c332f xmlns="6eab71f1-d94f-4309-8619-fcff2ae9d553">
      <Terms xmlns="http://schemas.microsoft.com/office/infopath/2007/PartnerControls"/>
    </lcf76f155ced4ddcb4097134ff3c332f>
    <MediaServiceAutoTags xmlns="6eab71f1-d94f-4309-8619-fcff2ae9d553" xsi:nil="true"/>
    <MediaServiceAutoKeyPoints xmlns="6eab71f1-d94f-4309-8619-fcff2ae9d553" xsi:nil="true"/>
    <MediaServiceFastMetadata xmlns="6eab71f1-d94f-4309-8619-fcff2ae9d553" xsi:nil="true"/>
    <MediaServiceKeyPoints xmlns="6eab71f1-d94f-4309-8619-fcff2ae9d553" xsi:nil="true"/>
    <NCBA-DocDisposition xmlns="1e7dce43-bc24-4bca-8f75-c4b51482b0e9" xsi:nil="true"/>
    <MediaServiceMetadata xmlns="6eab71f1-d94f-4309-8619-fcff2ae9d553" xsi:nil="true"/>
    <MediaServiceDateTaken xmlns="6eab71f1-d94f-4309-8619-fcff2ae9d553" xsi:nil="true"/>
    <MediaServiceGenerationTime xmlns="6eab71f1-d94f-4309-8619-fcff2ae9d553" xsi:nil="true"/>
    <MediaServiceOCR xmlns="6eab71f1-d94f-4309-8619-fcff2ae9d553" xsi:nil="true"/>
    <MediaServiceEventHashCode xmlns="6eab71f1-d94f-4309-8619-fcff2ae9d553" xsi:nil="true"/>
    <ARMS xmlns="6eab71f1-d94f-4309-8619-fcff2ae9d553" xsi:nil="true"/>
  </documentManagement>
</p:properties>
</file>

<file path=customXml/itemProps1.xml><?xml version="1.0" encoding="utf-8"?>
<ds:datastoreItem xmlns:ds="http://schemas.openxmlformats.org/officeDocument/2006/customXml" ds:itemID="{482FE974-974F-4C2D-97D4-CA381B363E9A}"/>
</file>

<file path=customXml/itemProps2.xml><?xml version="1.0" encoding="utf-8"?>
<ds:datastoreItem xmlns:ds="http://schemas.openxmlformats.org/officeDocument/2006/customXml" ds:itemID="{799DEEF7-2F53-45C8-AFD1-0D9A896C28FE}"/>
</file>

<file path=customXml/itemProps3.xml><?xml version="1.0" encoding="utf-8"?>
<ds:datastoreItem xmlns:ds="http://schemas.openxmlformats.org/officeDocument/2006/customXml" ds:itemID="{6CD876F5-FD29-422F-B8C6-071F86245E95}"/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25</TotalTime>
  <Words>317</Words>
  <Application>Microsoft Office PowerPoint</Application>
  <PresentationFormat>Letter Paper (8.5x11 in)</PresentationFormat>
  <Paragraphs>47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Proxima Nova</vt:lpstr>
      <vt:lpstr>Rockwell</vt:lpstr>
      <vt:lpstr>Wingdings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Trey Mosier</dc:creator>
  <cp:lastModifiedBy>Trey Mosier</cp:lastModifiedBy>
  <cp:revision>1</cp:revision>
  <dcterms:created xsi:type="dcterms:W3CDTF">2023-11-21T22:45:21Z</dcterms:created>
  <dcterms:modified xsi:type="dcterms:W3CDTF">2023-11-21T23:10:49Z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0x010100A15BAFBA6835B64194A8A93A24769B58</vt:lpwstr>
  </property>
</Properties>
</file>